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2" r:id="rId2"/>
    <p:sldId id="315" r:id="rId3"/>
    <p:sldId id="326" r:id="rId4"/>
    <p:sldId id="332" r:id="rId5"/>
    <p:sldId id="314" r:id="rId6"/>
    <p:sldId id="318" r:id="rId7"/>
    <p:sldId id="333" r:id="rId8"/>
    <p:sldId id="327" r:id="rId9"/>
    <p:sldId id="319" r:id="rId10"/>
    <p:sldId id="329" r:id="rId11"/>
    <p:sldId id="320" r:id="rId12"/>
    <p:sldId id="321" r:id="rId13"/>
    <p:sldId id="322" r:id="rId14"/>
    <p:sldId id="323" r:id="rId15"/>
    <p:sldId id="330" r:id="rId16"/>
    <p:sldId id="324" r:id="rId17"/>
    <p:sldId id="32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4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81DD5-E059-4878-96F9-4AC326597DFB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FB52A-9C2F-4C9C-BC40-5DE5C57FF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17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D61AA-68AE-43EF-9923-6CA062111D4A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33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D61AA-68AE-43EF-9923-6CA062111D4A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70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D61AA-68AE-43EF-9923-6CA062111D4A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31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D61AA-68AE-43EF-9923-6CA062111D4A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59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D61AA-68AE-43EF-9923-6CA062111D4A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88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D61AA-68AE-43EF-9923-6CA062111D4A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257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D61AA-68AE-43EF-9923-6CA062111D4A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125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D61AA-68AE-43EF-9923-6CA062111D4A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92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D61AA-68AE-43EF-9923-6CA062111D4A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098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D61AA-68AE-43EF-9923-6CA062111D4A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8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D61AA-68AE-43EF-9923-6CA062111D4A}" type="datetimeFigureOut">
              <a:rPr lang="en-US" smtClean="0"/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4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785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A9298-2A2E-4036-9674-82D91751E2A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480" y="0"/>
            <a:ext cx="9144000" cy="9583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743200" y="64770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rajan Pro" pitchFamily="18" charset="0"/>
              </a:rPr>
              <a:t>Unwavering</a:t>
            </a:r>
            <a:r>
              <a:rPr lang="en-US" b="1" baseline="0" dirty="0">
                <a:solidFill>
                  <a:schemeClr val="bg1"/>
                </a:solidFill>
                <a:latin typeface="Trajan Pro" pitchFamily="18" charset="0"/>
              </a:rPr>
              <a:t> Support for Uncommon Heroes </a:t>
            </a:r>
            <a:r>
              <a:rPr lang="en-US" b="1" baseline="30000" dirty="0">
                <a:solidFill>
                  <a:schemeClr val="bg1"/>
                </a:solidFill>
                <a:latin typeface="Trajan Pro" pitchFamily="18" charset="0"/>
              </a:rPr>
              <a:t>tm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828800" y="83403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rajan Pro" pitchFamily="18" charset="0"/>
              </a:rPr>
              <a:t>VFW Auxiliary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0085"/>
            <a:ext cx="1586316" cy="158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7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B469F1-6D4E-DAC1-3510-9DDBA0914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543175"/>
            <a:ext cx="4581525" cy="37814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676400"/>
            <a:ext cx="79037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atin typeface="Arial Rounded MT Bold" panose="020F07040305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Veterans of Foreign Wars of the United Stated States Auxiliary</a:t>
            </a:r>
          </a:p>
          <a:p>
            <a:pPr algn="r"/>
            <a:r>
              <a:rPr lang="en-US" sz="3600" b="1" dirty="0">
                <a:latin typeface="Arial Rounded MT Bold" panose="020F07040305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National Headquarters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4078105"/>
            <a:ext cx="6599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Membership Eligibility</a:t>
            </a:r>
          </a:p>
        </p:txBody>
      </p:sp>
    </p:spTree>
    <p:extLst>
      <p:ext uri="{BB962C8B-B14F-4D97-AF65-F5344CB8AC3E}">
        <p14:creationId xmlns:p14="http://schemas.microsoft.com/office/powerpoint/2010/main" val="3529338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What Is Being Covering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2391013"/>
            <a:ext cx="848214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Review of the By-Laws covering eligibility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The three pillars of VFW Auxiliary eligibility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What to look for on a DD-214 or other documents</a:t>
            </a:r>
          </a:p>
          <a:p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32497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Section 101 of By-Laws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6720" y="2234148"/>
            <a:ext cx="827314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An eligible person for membership is anyone that:</a:t>
            </a:r>
          </a:p>
          <a:p>
            <a:pPr marL="457200" indent="-457200">
              <a:buAutoNum type="arabicParenR"/>
            </a:pPr>
            <a:r>
              <a:rPr lang="en-US" sz="2000" dirty="0"/>
              <a:t>Is not less than sixteen years old and;</a:t>
            </a:r>
          </a:p>
          <a:p>
            <a:pPr marL="457200" indent="-457200">
              <a:buAutoNum type="arabicParenR"/>
            </a:pPr>
            <a:r>
              <a:rPr lang="en-US" sz="2000" dirty="0"/>
              <a:t>Is related to VFW eligible veteran within two degrees of kinship</a:t>
            </a:r>
          </a:p>
          <a:p>
            <a:endParaRPr lang="en-US" sz="2000" dirty="0"/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sz="2000" dirty="0"/>
              <a:t>Husband / Wife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sz="2000" dirty="0"/>
              <a:t>Father / Mother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sz="2000" dirty="0"/>
              <a:t>Son / Daughter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sz="2000" dirty="0"/>
              <a:t>Brother / Sister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sz="2000" dirty="0"/>
              <a:t>Widower / Widow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sz="2000" dirty="0"/>
              <a:t>Grandfather / Grandmother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sz="2000" dirty="0"/>
              <a:t>Grandson / Granddaughter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238385-6936-BD85-930C-20C8B74F0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3505199"/>
            <a:ext cx="2819400" cy="281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589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Section 101 of By-Laws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6720" y="1752600"/>
            <a:ext cx="827314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 VFW Eligible Veteran is one that has:</a:t>
            </a:r>
          </a:p>
          <a:p>
            <a:endParaRPr lang="en-US" sz="2000" dirty="0"/>
          </a:p>
          <a:p>
            <a:pPr marL="457200" indent="-457200">
              <a:buAutoNum type="arabicParenBoth"/>
            </a:pPr>
            <a:r>
              <a:rPr lang="en-US" sz="2000" dirty="0"/>
              <a:t>Served honorably in the Armed Forces of the United States </a:t>
            </a:r>
            <a:r>
              <a:rPr lang="en-US" sz="2000" b="1" u="sng" dirty="0"/>
              <a:t>and</a:t>
            </a:r>
            <a:r>
              <a:rPr lang="en-US" sz="2000" dirty="0"/>
              <a:t>:</a:t>
            </a:r>
          </a:p>
          <a:p>
            <a:endParaRPr lang="en-US" sz="2000" dirty="0"/>
          </a:p>
          <a:p>
            <a:r>
              <a:rPr lang="en-US" sz="2000" dirty="0"/>
              <a:t>(2)   served in a foreign war, insurrection, or expedition, which service has been recognized as campaign medal service and is governed by the authorization of the award of a campaign badge by the Government of the United States; </a:t>
            </a:r>
            <a:r>
              <a:rPr lang="en-US" sz="2000" b="1" u="sng" dirty="0"/>
              <a:t>or</a:t>
            </a:r>
          </a:p>
          <a:p>
            <a:endParaRPr lang="en-US" sz="2000" dirty="0"/>
          </a:p>
          <a:p>
            <a:r>
              <a:rPr lang="en-US" sz="2000" dirty="0"/>
              <a:t>(3)   served on the Korean peninsula or in its territorial waters for not less than 30 consecutive days, or a total of 60 days, after June 30, 1949; </a:t>
            </a:r>
            <a:r>
              <a:rPr lang="en-US" sz="2000" b="1" u="sng" dirty="0"/>
              <a:t>or</a:t>
            </a:r>
          </a:p>
          <a:p>
            <a:endParaRPr lang="en-US" sz="2000" dirty="0"/>
          </a:p>
          <a:p>
            <a:r>
              <a:rPr lang="en-US" sz="2000" dirty="0"/>
              <a:t>(4)   while a member of the armed forces serving in an area which entitled the</a:t>
            </a:r>
          </a:p>
          <a:p>
            <a:r>
              <a:rPr lang="en-US" sz="2000" dirty="0"/>
              <a:t>individual to receive special pay for duty subject to </a:t>
            </a:r>
            <a:r>
              <a:rPr lang="en-US" sz="2000" b="1" u="sng" dirty="0"/>
              <a:t>hostile fire </a:t>
            </a:r>
            <a:r>
              <a:rPr lang="en-US" sz="2000" dirty="0"/>
              <a:t>or </a:t>
            </a:r>
            <a:r>
              <a:rPr lang="en-US" sz="2000" b="1" u="sng" dirty="0"/>
              <a:t>imminent danger</a:t>
            </a:r>
          </a:p>
        </p:txBody>
      </p:sp>
    </p:spTree>
    <p:extLst>
      <p:ext uri="{BB962C8B-B14F-4D97-AF65-F5344CB8AC3E}">
        <p14:creationId xmlns:p14="http://schemas.microsoft.com/office/powerpoint/2010/main" val="170701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Pillars of Eligibility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5153" y="2323743"/>
            <a:ext cx="34878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Relationship</a:t>
            </a:r>
          </a:p>
          <a:p>
            <a:endParaRPr lang="en-US" sz="3000" dirty="0"/>
          </a:p>
          <a:p>
            <a:r>
              <a:rPr lang="en-US" sz="3000" dirty="0"/>
              <a:t>Honorable Service </a:t>
            </a:r>
          </a:p>
          <a:p>
            <a:endParaRPr lang="en-US" sz="3000" dirty="0"/>
          </a:p>
          <a:p>
            <a:r>
              <a:rPr lang="en-US" sz="3000" dirty="0"/>
              <a:t>Foreign Conflict</a:t>
            </a:r>
          </a:p>
        </p:txBody>
      </p:sp>
      <p:pic>
        <p:nvPicPr>
          <p:cNvPr id="1026" name="Picture 2" descr="AI Ethics: Three Pillars to Staying Accoun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169" y="1930680"/>
            <a:ext cx="5483606" cy="31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3376" y="5558135"/>
            <a:ext cx="743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All three must be met!</a:t>
            </a:r>
          </a:p>
        </p:txBody>
      </p:sp>
    </p:spTree>
    <p:extLst>
      <p:ext uri="{BB962C8B-B14F-4D97-AF65-F5344CB8AC3E}">
        <p14:creationId xmlns:p14="http://schemas.microsoft.com/office/powerpoint/2010/main" val="1712361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Relationship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7322" y="1687354"/>
            <a:ext cx="807802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Section 101 restricts membership to closely related relatives of VFW eligible veterans.</a:t>
            </a:r>
          </a:p>
          <a:p>
            <a:endParaRPr lang="en-US" sz="1400" dirty="0"/>
          </a:p>
          <a:p>
            <a:r>
              <a:rPr lang="en-US" dirty="0"/>
              <a:t>Must be related to VFW eligible veteran within </a:t>
            </a:r>
            <a:r>
              <a:rPr lang="en-US" u="sng" dirty="0"/>
              <a:t>two degrees of consanguinity</a:t>
            </a:r>
            <a:r>
              <a:rPr lang="en-US" dirty="0"/>
              <a:t>. Must be: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Husband / Wife *(anyone who is already an Auxiliary member and obtains a divorce shall not have their entitlement to membership questioned as long as they continue to be a member in good standing) **(a person who obtains a divorce from an eligible veteran may not join or rejoin the Auxiliary under that veteran’s eligibility) 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Father / Mother (in-laws are not eligible)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Son / Daughter (no distinguishment of step-children)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Brother / Sister (no distinguishment of half-siblings)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Widower / Widow (a person who was widowed from an eligible veteran may join the Auxiliary even if they have remarried)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Grandfather / Grandmother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dirty="0"/>
              <a:t>Grandson </a:t>
            </a:r>
            <a:r>
              <a:rPr lang="en-US"/>
              <a:t>/ Granddaughter</a:t>
            </a:r>
            <a:endParaRPr lang="en-US" dirty="0"/>
          </a:p>
          <a:p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376563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Relationship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48807A-A337-3478-5C4A-286682849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7527" y="1600200"/>
            <a:ext cx="5388946" cy="476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637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Honorable Service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7322" y="1630017"/>
            <a:ext cx="80780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Types of military discharge: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984908"/>
              </p:ext>
            </p:extLst>
          </p:nvPr>
        </p:nvGraphicFramePr>
        <p:xfrm>
          <a:off x="1733136" y="2167063"/>
          <a:ext cx="5486400" cy="4206240"/>
        </p:xfrm>
        <a:graphic>
          <a:graphicData uri="http://schemas.openxmlformats.org/drawingml/2006/table">
            <a:tbl>
              <a:tblPr bandCol="1">
                <a:tableStyleId>{E8034E78-7F5D-4C2E-B375-FC64B27BC917}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60762512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377796246"/>
                    </a:ext>
                  </a:extLst>
                </a:gridCol>
              </a:tblGrid>
              <a:tr h="3866227">
                <a:tc>
                  <a:txBody>
                    <a:bodyPr/>
                    <a:lstStyle/>
                    <a:p>
                      <a:r>
                        <a:rPr lang="en-US" b="1" i="1" u="sng" dirty="0">
                          <a:solidFill>
                            <a:schemeClr val="tx1"/>
                          </a:solidFill>
                        </a:rPr>
                        <a:t>ACCEPTABLE</a:t>
                      </a:r>
                    </a:p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Honorable</a:t>
                      </a:r>
                    </a:p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General</a:t>
                      </a:r>
                    </a:p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General</a:t>
                      </a:r>
                      <a:r>
                        <a:rPr lang="en-US" b="1" baseline="0" dirty="0">
                          <a:solidFill>
                            <a:schemeClr val="tx1"/>
                          </a:solidFill>
                        </a:rPr>
                        <a:t> (Under Honorable Conditions)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u="sng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</a:rPr>
                        <a:t>NOT ACCEPTABLE</a:t>
                      </a:r>
                    </a:p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</a:rPr>
                        <a:t>Other Than</a:t>
                      </a:r>
                      <a:r>
                        <a:rPr lang="en-US" baseline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</a:rPr>
                        <a:t> Honorable</a:t>
                      </a:r>
                    </a:p>
                    <a:p>
                      <a:endParaRPr lang="en-US" baseline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baseline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</a:rPr>
                        <a:t>Bad Conduct</a:t>
                      </a:r>
                    </a:p>
                    <a:p>
                      <a:endParaRPr lang="en-US" baseline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baseline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</a:rPr>
                        <a:t>Undesirable</a:t>
                      </a:r>
                    </a:p>
                    <a:p>
                      <a:endParaRPr lang="en-US" baseline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baseline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</a:rPr>
                        <a:t>Dishonorable</a:t>
                      </a:r>
                    </a:p>
                    <a:p>
                      <a:endParaRPr lang="en-US" baseline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baseline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</a:rPr>
                        <a:t>Entry-Level Separation</a:t>
                      </a:r>
                    </a:p>
                    <a:p>
                      <a:endParaRPr lang="en-US" baseline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baseline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</a:rPr>
                        <a:t>Clemency</a:t>
                      </a:r>
                    </a:p>
                    <a:p>
                      <a:endParaRPr lang="en-US" baseline="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baseline="0" dirty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</a:rPr>
                        <a:t>Uncharacterized</a:t>
                      </a:r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721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677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Service in a Foreign Conflict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052" y="2342614"/>
            <a:ext cx="804407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3000" dirty="0"/>
              <a:t>Must have either:</a:t>
            </a:r>
          </a:p>
          <a:p>
            <a:pPr marL="914400" lvl="1" indent="-457200">
              <a:buFontTx/>
              <a:buChar char="-"/>
            </a:pPr>
            <a:r>
              <a:rPr lang="en-US" sz="3000" dirty="0"/>
              <a:t>Campaign Ribbon or Medal from those listed in the Bylaws</a:t>
            </a:r>
          </a:p>
          <a:p>
            <a:pPr marL="914400" lvl="1" indent="-457200">
              <a:buFontTx/>
              <a:buChar char="-"/>
            </a:pPr>
            <a:r>
              <a:rPr lang="en-US" sz="3000" dirty="0"/>
              <a:t>Have received Hostile Fire Pay or Imminent Danger Pay</a:t>
            </a:r>
          </a:p>
          <a:p>
            <a:pPr marL="914400" lvl="1" indent="-457200">
              <a:buFontTx/>
              <a:buChar char="-"/>
            </a:pPr>
            <a:r>
              <a:rPr lang="en-US" sz="3000" dirty="0"/>
              <a:t>Have served in Korea for at least 30 consecutive or 60 total 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962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       Campaign Ribbons or Medals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5153" y="1905000"/>
            <a:ext cx="83001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Common mistakes:</a:t>
            </a:r>
          </a:p>
          <a:p>
            <a:pPr marL="342900" indent="-342900">
              <a:buFontTx/>
              <a:buChar char="-"/>
            </a:pPr>
            <a:r>
              <a:rPr lang="en-US" sz="2800" dirty="0"/>
              <a:t>World War II Victory Medal (</a:t>
            </a:r>
            <a:r>
              <a:rPr lang="en-US" sz="2800" b="1" i="1" dirty="0"/>
              <a:t>nonqualifying</a:t>
            </a:r>
            <a:r>
              <a:rPr lang="en-US" sz="2800" dirty="0"/>
              <a:t>)</a:t>
            </a:r>
          </a:p>
          <a:p>
            <a:endParaRPr lang="en-US" sz="1400" dirty="0"/>
          </a:p>
          <a:p>
            <a:pPr marL="342900" indent="-342900">
              <a:buFontTx/>
              <a:buChar char="-"/>
            </a:pPr>
            <a:r>
              <a:rPr lang="en-US" sz="2800" dirty="0"/>
              <a:t>Global War On Terrorism </a:t>
            </a:r>
            <a:r>
              <a:rPr lang="en-US" sz="2800" i="1" dirty="0"/>
              <a:t>Expeditionary</a:t>
            </a:r>
            <a:r>
              <a:rPr lang="en-US" sz="2800" dirty="0"/>
              <a:t> Medal (</a:t>
            </a:r>
            <a:r>
              <a:rPr lang="en-US" sz="2800" b="1" i="1" dirty="0"/>
              <a:t>qualifying</a:t>
            </a:r>
            <a:r>
              <a:rPr lang="en-US" sz="2800" dirty="0"/>
              <a:t>) vs Global War On Terrorism </a:t>
            </a:r>
            <a:r>
              <a:rPr lang="en-US" sz="2800" i="1" dirty="0"/>
              <a:t>Service</a:t>
            </a:r>
            <a:r>
              <a:rPr lang="en-US" sz="2800" dirty="0"/>
              <a:t> Medal (</a:t>
            </a:r>
            <a:r>
              <a:rPr lang="en-US" sz="2800" b="1" i="1" dirty="0"/>
              <a:t>nonqualifying</a:t>
            </a:r>
            <a:r>
              <a:rPr lang="en-US" sz="2800" dirty="0"/>
              <a:t>)</a:t>
            </a:r>
          </a:p>
          <a:p>
            <a:endParaRPr lang="en-US" sz="1400" dirty="0"/>
          </a:p>
          <a:p>
            <a:pPr marL="342900" indent="-342900">
              <a:buFontTx/>
              <a:buChar char="-"/>
            </a:pPr>
            <a:r>
              <a:rPr lang="en-US" sz="2800" dirty="0"/>
              <a:t>National Defense Service Medal (</a:t>
            </a:r>
            <a:r>
              <a:rPr lang="en-US" sz="2800" b="1" i="1" dirty="0"/>
              <a:t>nonqualifying</a:t>
            </a:r>
            <a:r>
              <a:rPr lang="en-US" sz="2800" dirty="0"/>
              <a:t>)</a:t>
            </a:r>
          </a:p>
          <a:p>
            <a:pPr marL="342900" indent="-342900">
              <a:buFontTx/>
              <a:buChar char="-"/>
            </a:pPr>
            <a:endParaRPr lang="en-US" sz="1400" dirty="0"/>
          </a:p>
          <a:p>
            <a:endParaRPr lang="en-US" sz="1400" dirty="0"/>
          </a:p>
          <a:p>
            <a:r>
              <a:rPr lang="en-US" sz="2800" dirty="0"/>
              <a:t>Make sure to </a:t>
            </a:r>
            <a:r>
              <a:rPr lang="en-US" sz="2800" i="1" dirty="0"/>
              <a:t>always</a:t>
            </a:r>
            <a:r>
              <a:rPr lang="en-US" sz="2800" dirty="0"/>
              <a:t> verify the correct awards!</a:t>
            </a:r>
          </a:p>
        </p:txBody>
      </p:sp>
    </p:spTree>
    <p:extLst>
      <p:ext uri="{BB962C8B-B14F-4D97-AF65-F5344CB8AC3E}">
        <p14:creationId xmlns:p14="http://schemas.microsoft.com/office/powerpoint/2010/main" val="3280701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914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Hostile Fire &amp; Imminent Danger Pay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5153" y="2166640"/>
            <a:ext cx="85805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Not the same as Hazardous Duty Pay!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Hostile Fire Pay = was physically under enemy fire or in the vicinity of an exploded enemy munition. (Event-Based)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Imminent Danger Pay = was in a location where enemy action was occurring or likely to occur. (Location-Based)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Started in 1971 (Cambodia) and 1973 (Vietnam), anything prior is not the same thing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02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6858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DD-214, What to Look For?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5153" y="1924883"/>
            <a:ext cx="85805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Character of Service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000" dirty="0"/>
              <a:t>If not shown, request Copy 2. May request this from the National Personnel Records Center (www.archives.gov).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000" dirty="0"/>
              <a:t>Narrative reason for separation does not matter. Only the character of service.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/>
              <a:t>Awards, Decorations, and Medals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000" dirty="0"/>
              <a:t>Usually, a large block on the lower half of the form.</a:t>
            </a:r>
          </a:p>
        </p:txBody>
      </p:sp>
    </p:spTree>
    <p:extLst>
      <p:ext uri="{BB962C8B-B14F-4D97-AF65-F5344CB8AC3E}">
        <p14:creationId xmlns:p14="http://schemas.microsoft.com/office/powerpoint/2010/main" val="1812649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0668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Other Useful Documents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5153" y="2133600"/>
            <a:ext cx="85543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Other useful documents include</a:t>
            </a:r>
          </a:p>
          <a:p>
            <a:pPr marL="457200" indent="-457200">
              <a:buFontTx/>
              <a:buChar char="-"/>
            </a:pPr>
            <a:r>
              <a:rPr lang="en-US" sz="3000" dirty="0"/>
              <a:t>DD-256: Certificate of Honorable Discharge</a:t>
            </a:r>
          </a:p>
          <a:p>
            <a:pPr marL="457200" indent="-457200">
              <a:buFontTx/>
              <a:buChar char="-"/>
            </a:pPr>
            <a:r>
              <a:rPr lang="en-US" sz="3000" dirty="0"/>
              <a:t>Leave &amp; Earnings Statement (LES)</a:t>
            </a:r>
          </a:p>
          <a:p>
            <a:pPr marL="457200" indent="-457200">
              <a:buFontTx/>
              <a:buChar char="-"/>
            </a:pPr>
            <a:r>
              <a:rPr lang="en-US" sz="3000" dirty="0"/>
              <a:t>Travel Orders or Memorandums</a:t>
            </a:r>
          </a:p>
          <a:p>
            <a:pPr marL="457200" indent="-457200">
              <a:buFontTx/>
              <a:buChar char="-"/>
            </a:pPr>
            <a:r>
              <a:rPr lang="en-US" sz="3000" dirty="0"/>
              <a:t>Other </a:t>
            </a:r>
            <a:r>
              <a:rPr lang="en-US" sz="3000" b="1" u="sng" dirty="0"/>
              <a:t>official </a:t>
            </a:r>
            <a:r>
              <a:rPr lang="en-US" sz="3000" b="1" i="1" u="sng" dirty="0"/>
              <a:t>military</a:t>
            </a:r>
            <a:r>
              <a:rPr lang="en-US" sz="3000" b="1" u="sng" dirty="0"/>
              <a:t> documentation </a:t>
            </a:r>
            <a:r>
              <a:rPr lang="en-US" sz="3000" dirty="0"/>
              <a:t>stating the necessary information.</a:t>
            </a:r>
          </a:p>
          <a:p>
            <a:r>
              <a:rPr lang="en-US" sz="3000" dirty="0"/>
              <a:t> </a:t>
            </a:r>
          </a:p>
          <a:p>
            <a:pPr marL="457200" indent="-457200">
              <a:buFontTx/>
              <a:buChar char="-"/>
            </a:pPr>
            <a:r>
              <a:rPr lang="en-US" sz="3000" b="1" u="sng" dirty="0"/>
              <a:t>MAY NOT </a:t>
            </a:r>
            <a:r>
              <a:rPr lang="en-US" sz="3000" dirty="0"/>
              <a:t>use headstone/gravestone as proof of eligibility</a:t>
            </a:r>
          </a:p>
        </p:txBody>
      </p:sp>
    </p:spTree>
    <p:extLst>
      <p:ext uri="{BB962C8B-B14F-4D97-AF65-F5344CB8AC3E}">
        <p14:creationId xmlns:p14="http://schemas.microsoft.com/office/powerpoint/2010/main" val="613247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What About Navy Ships?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309" y="1828800"/>
            <a:ext cx="767225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3000" i="1" dirty="0"/>
              <a:t>https://goatlocker.org/resources/nav/1650.pdf</a:t>
            </a:r>
          </a:p>
          <a:p>
            <a:pPr algn="ctr"/>
            <a:endParaRPr lang="en-US" i="1" dirty="0"/>
          </a:p>
          <a:p>
            <a:r>
              <a:rPr lang="en-US" sz="2000" dirty="0"/>
              <a:t>From 1954 through 2003, the Navy would often award campaign medals to a specific ship. Every sailor and marine on board would be eligible for the award.</a:t>
            </a:r>
            <a:endParaRPr lang="en-US" i="1" dirty="0"/>
          </a:p>
          <a:p>
            <a:endParaRPr lang="en-US" sz="2000" i="1" dirty="0"/>
          </a:p>
          <a:p>
            <a:r>
              <a:rPr lang="en-US" sz="2000" dirty="0"/>
              <a:t>However, if the veteran was discharged from a shore station, the veteran may not have had the paperwork showing those awards, and they might not have been included on the DD-214.</a:t>
            </a:r>
          </a:p>
          <a:p>
            <a:endParaRPr lang="en-US" sz="2000" dirty="0"/>
          </a:p>
          <a:p>
            <a:r>
              <a:rPr lang="en-US" sz="2000" dirty="0"/>
              <a:t>If the ship name and dates the veteran was aboard, the ship can be researched in OPNAV-1650, the Navy’s Operational Document recording all medals awarded to a Navy vessel.</a:t>
            </a:r>
          </a:p>
        </p:txBody>
      </p:sp>
    </p:spTree>
    <p:extLst>
      <p:ext uri="{BB962C8B-B14F-4D97-AF65-F5344CB8AC3E}">
        <p14:creationId xmlns:p14="http://schemas.microsoft.com/office/powerpoint/2010/main" val="3232518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What About Navy Ships?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342" y="1839705"/>
            <a:ext cx="5575466" cy="35704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5153" y="1935301"/>
            <a:ext cx="287767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is an example page from OPNAV-1650. It shows the ship, hull number, and the dates for which it was awarded a specific medal.</a:t>
            </a:r>
          </a:p>
          <a:p>
            <a:endParaRPr lang="en-US" sz="2000" dirty="0"/>
          </a:p>
          <a:p>
            <a:r>
              <a:rPr lang="en-US" sz="2000" dirty="0"/>
              <a:t>The beginning of the document shows a list of the medals.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624" y="5461337"/>
            <a:ext cx="89686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Relevant to VFW Membership are: Vietnam Service Medal (VS), Navy Expeditionary Medal (EM), Combat Action Ribbon (CR), Armed Forces Expeditionary Medal (AE), and Southwest Asia Service Medal (SA).</a:t>
            </a:r>
          </a:p>
        </p:txBody>
      </p:sp>
    </p:spTree>
    <p:extLst>
      <p:ext uri="{BB962C8B-B14F-4D97-AF65-F5344CB8AC3E}">
        <p14:creationId xmlns:p14="http://schemas.microsoft.com/office/powerpoint/2010/main" val="1025008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7620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Why Check Eligibility?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5153" y="2005548"/>
            <a:ext cx="86937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000" dirty="0"/>
              <a:t>It’s the law! Not just VFW Auxiliary Bylaws, but IRS regulations as well!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000" dirty="0"/>
              <a:t>YOU are responsible for ensuring EVERY member of your Auxiliary is eligible!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000" dirty="0"/>
              <a:t>Always confirm eligibility when: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/>
              <a:t>Signing up a new member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/>
              <a:t>Rejoining any person who let their membership terminate</a:t>
            </a:r>
          </a:p>
        </p:txBody>
      </p:sp>
    </p:spTree>
    <p:extLst>
      <p:ext uri="{BB962C8B-B14F-4D97-AF65-F5344CB8AC3E}">
        <p14:creationId xmlns:p14="http://schemas.microsoft.com/office/powerpoint/2010/main" val="2380032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9499" y="2209800"/>
            <a:ext cx="5078302" cy="28956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8D57-13A5-4968-950D-8FEF41FA4399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024" y="1600200"/>
            <a:ext cx="472432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Three pillars of  VFW Auxiliary eligibility: Relationship, Honorable Service, Foreign Conflict.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Make sure to verify eligibility for ALL members.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Know how to read a DD-214 or other documents.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Be familiar with the qualifying campaign ribbons or medals as listed in the Bylaws.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33303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1209</TotalTime>
  <Words>1014</Words>
  <Application>Microsoft Office PowerPoint</Application>
  <PresentationFormat>On-screen Show (4:3)</PresentationFormat>
  <Paragraphs>155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Arial Rounded MT Bold</vt:lpstr>
      <vt:lpstr>Calibri</vt:lpstr>
      <vt:lpstr>Trajan Pro</vt:lpstr>
      <vt:lpstr>Wingdings</vt:lpstr>
      <vt:lpstr>Office Theme</vt:lpstr>
      <vt:lpstr>PowerPoint Presentation</vt:lpstr>
      <vt:lpstr>What Is Being Covering</vt:lpstr>
      <vt:lpstr>Section 101 of By-Laws</vt:lpstr>
      <vt:lpstr>Section 101 of By-Laws</vt:lpstr>
      <vt:lpstr>Pillars of Eligibility</vt:lpstr>
      <vt:lpstr>Relationship</vt:lpstr>
      <vt:lpstr>Relationship</vt:lpstr>
      <vt:lpstr>Honorable Service</vt:lpstr>
      <vt:lpstr>Service in a Foreign Conflict</vt:lpstr>
      <vt:lpstr>       Campaign Ribbons or Medals</vt:lpstr>
      <vt:lpstr>Hostile Fire &amp; Imminent Danger Pay</vt:lpstr>
      <vt:lpstr>DD-214, What to Look For?</vt:lpstr>
      <vt:lpstr>Other Useful Documents</vt:lpstr>
      <vt:lpstr>What About Navy Ships?</vt:lpstr>
      <vt:lpstr>What About Navy Ships?</vt:lpstr>
      <vt:lpstr>Why Check Eligibility?</vt:lpstr>
      <vt:lpstr>Summary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Cara Day</dc:creator>
  <cp:lastModifiedBy>Cindy Estell</cp:lastModifiedBy>
  <cp:revision>137</cp:revision>
  <dcterms:created xsi:type="dcterms:W3CDTF">2014-03-11T21:22:57Z</dcterms:created>
  <dcterms:modified xsi:type="dcterms:W3CDTF">2025-09-28T20:56:27Z</dcterms:modified>
</cp:coreProperties>
</file>